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5" r:id="rId3"/>
    <p:sldId id="310" r:id="rId4"/>
    <p:sldId id="313" r:id="rId5"/>
    <p:sldId id="333" r:id="rId6"/>
    <p:sldId id="315" r:id="rId7"/>
    <p:sldId id="316" r:id="rId8"/>
    <p:sldId id="334" r:id="rId9"/>
    <p:sldId id="317" r:id="rId10"/>
    <p:sldId id="331" r:id="rId11"/>
    <p:sldId id="324" r:id="rId12"/>
    <p:sldId id="335" r:id="rId13"/>
    <p:sldId id="320" r:id="rId14"/>
    <p:sldId id="337" r:id="rId15"/>
    <p:sldId id="338" r:id="rId16"/>
    <p:sldId id="336" r:id="rId17"/>
    <p:sldId id="326" r:id="rId18"/>
    <p:sldId id="327" r:id="rId19"/>
    <p:sldId id="328" r:id="rId20"/>
    <p:sldId id="329" r:id="rId21"/>
    <p:sldId id="330" r:id="rId22"/>
    <p:sldId id="339" r:id="rId23"/>
    <p:sldId id="340" r:id="rId24"/>
    <p:sldId id="341" r:id="rId25"/>
    <p:sldId id="34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176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9E6B8-E3C3-7E45-AD1F-74635503302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2032F-9E5E-C94E-9A68-FB08D6DE3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5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A9F02-3FD9-A54E-A5D5-225A14DF0782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52EF4-0D54-5146-9DAD-5840D8ADF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8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635F87-D3D0-584A-A9DF-30BE72D61F68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FCB793-5591-AE44-8A86-28558ABF6B5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49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csb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306747" cy="2387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Visualization with VMD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600" smtClean="0"/>
              <a:t>DAVID CHATFIELD, FIU DEPARTMENT OF CHEMISTRY AND BIOCHEMISTRY</a:t>
            </a:r>
          </a:p>
          <a:p>
            <a:pPr algn="ctr"/>
            <a:r>
              <a:rPr lang="en-US" sz="1600" dirty="0" smtClean="0"/>
              <a:t>Workshop </a:t>
            </a:r>
            <a:r>
              <a:rPr lang="en-US" sz="1600" dirty="0" smtClean="0"/>
              <a:t>on Macromolecular Modeling</a:t>
            </a:r>
          </a:p>
          <a:p>
            <a:pPr algn="ctr"/>
            <a:r>
              <a:rPr lang="en-US" sz="1600" dirty="0" smtClean="0"/>
              <a:t>FIU, April </a:t>
            </a:r>
            <a:r>
              <a:rPr lang="en-US" sz="1600" dirty="0"/>
              <a:t>8</a:t>
            </a:r>
            <a:r>
              <a:rPr lang="en-US" sz="1600" dirty="0" smtClean="0"/>
              <a:t>-9, 2017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0213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Representations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909" y="1928861"/>
            <a:ext cx="9927771" cy="3581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Focus on one monomer (chain):</a:t>
            </a:r>
          </a:p>
          <a:p>
            <a:pPr marL="804863" lvl="1" indent="-342900">
              <a:buSzPct val="60000"/>
              <a:buFont typeface="Courier New" charset="0"/>
              <a:buChar char="o"/>
            </a:pPr>
            <a:r>
              <a:rPr lang="en-US" sz="2000" dirty="0" smtClean="0"/>
              <a:t>Graphical Representations: click Create Rep</a:t>
            </a:r>
          </a:p>
          <a:p>
            <a:pPr marL="804863" lvl="1" indent="-342900">
              <a:buSzPct val="60000"/>
              <a:buFont typeface="Courier New" charset="0"/>
              <a:buChar char="o"/>
            </a:pPr>
            <a:r>
              <a:rPr lang="en-US" sz="2000" dirty="0" smtClean="0"/>
              <a:t>Graphical </a:t>
            </a:r>
            <a:r>
              <a:rPr lang="en-US" sz="2000" dirty="0" err="1" smtClean="0"/>
              <a:t>Representations:Selected</a:t>
            </a:r>
            <a:r>
              <a:rPr lang="en-US" sz="2000" dirty="0" smtClean="0"/>
              <a:t> Atoms window: enter “chain A” (do not type the quotes)</a:t>
            </a:r>
          </a:p>
          <a:p>
            <a:pPr marL="804863" lvl="1" indent="-342900">
              <a:buSzPct val="60000"/>
              <a:buFont typeface="Courier New" charset="0"/>
              <a:buChar char="o"/>
            </a:pPr>
            <a:r>
              <a:rPr lang="en-US" sz="2000" dirty="0" smtClean="0"/>
              <a:t>Graphical Representations: double click the top entry in the big window (it will turn red)</a:t>
            </a:r>
          </a:p>
          <a:p>
            <a:pPr marL="804863" lvl="1" indent="-342900">
              <a:buSzPct val="60000"/>
              <a:buFont typeface="Courier New" charset="0"/>
              <a:buChar char="o"/>
            </a:pPr>
            <a:r>
              <a:rPr lang="en-US" sz="2000" dirty="0" err="1" smtClean="0"/>
              <a:t>Main:Display</a:t>
            </a:r>
            <a:r>
              <a:rPr lang="en-US" sz="2000" dirty="0" smtClean="0"/>
              <a:t>: click Reset View (image moves to center of display)</a:t>
            </a:r>
          </a:p>
          <a:p>
            <a:pPr marL="804863" lvl="1" indent="-342900">
              <a:buSzPct val="60000"/>
              <a:buFont typeface="Courier New" charset="0"/>
              <a:buChar char="o"/>
            </a:pPr>
            <a:r>
              <a:rPr lang="en-US" sz="2000" dirty="0" smtClean="0"/>
              <a:t>Graphical Representations: choose</a:t>
            </a:r>
          </a:p>
          <a:p>
            <a:pPr marL="1601788" lvl="2" indent="0">
              <a:buSzPct val="60000"/>
              <a:buFont typeface="Courier New" charset="0"/>
              <a:buChar char="o"/>
            </a:pPr>
            <a:r>
              <a:rPr lang="en-US" sz="2000" dirty="0" smtClean="0"/>
              <a:t>  	Drawing Method: New Cartoon</a:t>
            </a:r>
            <a:endParaRPr lang="en-US" sz="2000" dirty="0"/>
          </a:p>
          <a:p>
            <a:pPr marL="1601788" lvl="2" indent="0">
              <a:buSzPct val="60000"/>
              <a:buFont typeface="Courier New" charset="0"/>
              <a:buChar char="o"/>
            </a:pPr>
            <a:r>
              <a:rPr lang="en-US" sz="2000" dirty="0" smtClean="0"/>
              <a:t>  	Coloring Method: Secondary Structure</a:t>
            </a:r>
          </a:p>
          <a:p>
            <a:pPr marL="804863" lvl="1" indent="-342900">
              <a:buSzPct val="60000"/>
              <a:buFont typeface="Courier New" charset="0"/>
              <a:buChar char="o"/>
            </a:pPr>
            <a:r>
              <a:rPr lang="en-US" sz="2000" dirty="0" smtClean="0"/>
              <a:t>Play around with the image.  Identify the </a:t>
            </a:r>
            <a:r>
              <a:rPr lang="en-US" sz="2000" dirty="0" smtClean="0">
                <a:latin typeface="Symbol" charset="2"/>
                <a:ea typeface="Symbol" charset="2"/>
                <a:cs typeface="Symbol" charset="2"/>
              </a:rPr>
              <a:t>b</a:t>
            </a:r>
            <a:r>
              <a:rPr lang="en-US" sz="2000" dirty="0" smtClean="0"/>
              <a:t>-barrel.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Highlighting a structural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335" y="2048205"/>
            <a:ext cx="10515600" cy="2824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Loop 166-176 is said to form a hydrogen bond with the substrate’s phosphate.  To show the loop: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/>
              <a:t>Create another </a:t>
            </a:r>
            <a:r>
              <a:rPr lang="en-US" dirty="0" smtClean="0"/>
              <a:t>representation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For </a:t>
            </a:r>
            <a:r>
              <a:rPr lang="en-US" dirty="0"/>
              <a:t>Selected Atoms, type “chain A and </a:t>
            </a:r>
            <a:r>
              <a:rPr lang="en-US" dirty="0" err="1"/>
              <a:t>resid</a:t>
            </a:r>
            <a:r>
              <a:rPr lang="en-US" dirty="0"/>
              <a:t> 166 to 176</a:t>
            </a:r>
            <a:r>
              <a:rPr lang="en-US" dirty="0" smtClean="0"/>
              <a:t>”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Choose </a:t>
            </a:r>
            <a:r>
              <a:rPr lang="en-US" dirty="0"/>
              <a:t>Drawing Method: </a:t>
            </a:r>
            <a:r>
              <a:rPr lang="en-US" dirty="0" err="1"/>
              <a:t>NewCartoon</a:t>
            </a:r>
            <a:r>
              <a:rPr lang="en-US" dirty="0"/>
              <a:t>  and Coloring Method: </a:t>
            </a:r>
            <a:r>
              <a:rPr lang="en-US" dirty="0" err="1"/>
              <a:t>ColorID</a:t>
            </a:r>
            <a:r>
              <a:rPr lang="en-US" dirty="0"/>
              <a:t> and, just to the right, choose “1 Red</a:t>
            </a:r>
            <a:r>
              <a:rPr lang="en-US" dirty="0" smtClean="0"/>
              <a:t>”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Rotate and zoom until the loop is clearly visible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6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Download </a:t>
            </a:r>
            <a:r>
              <a:rPr lang="en-US" dirty="0" err="1" smtClean="0">
                <a:solidFill>
                  <a:srgbClr val="7F7F7F"/>
                </a:solidFill>
              </a:rPr>
              <a:t>pdb</a:t>
            </a:r>
            <a:r>
              <a:rPr lang="en-US" dirty="0" smtClean="0">
                <a:solidFill>
                  <a:srgbClr val="7F7F7F"/>
                </a:solidFill>
              </a:rPr>
              <a:t> file (experimental structure of macromolecule)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VMD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Manipulating images</a:t>
            </a:r>
          </a:p>
          <a:p>
            <a:r>
              <a:rPr lang="en-US" b="1" dirty="0" smtClean="0"/>
              <a:t>Creating an image to make a point: an example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Saving as an image file for importing into another 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Tips for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effective images</a:t>
            </a:r>
          </a:p>
        </p:txBody>
      </p:sp>
    </p:spTree>
    <p:extLst>
      <p:ext uri="{BB962C8B-B14F-4D97-AF65-F5344CB8AC3E}">
        <p14:creationId xmlns:p14="http://schemas.microsoft.com/office/powerpoint/2010/main" val="109889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283" y="365125"/>
            <a:ext cx="1118371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Creating an image to make a point: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1173"/>
            <a:ext cx="10845800" cy="3948937"/>
          </a:xfrm>
        </p:spPr>
        <p:txBody>
          <a:bodyPr>
            <a:normAutofit/>
          </a:bodyPr>
          <a:lstStyle/>
          <a:p>
            <a:r>
              <a:rPr lang="en-US" dirty="0" smtClean="0"/>
              <a:t>Create another representation.  Make these choices:</a:t>
            </a:r>
          </a:p>
          <a:p>
            <a:pPr lvl="1"/>
            <a:r>
              <a:rPr lang="en-US" dirty="0" smtClean="0"/>
              <a:t>Selected Atoms window: chain A and </a:t>
            </a:r>
            <a:r>
              <a:rPr lang="en-US" dirty="0" err="1" smtClean="0"/>
              <a:t>resid</a:t>
            </a:r>
            <a:r>
              <a:rPr lang="en-US" dirty="0" smtClean="0"/>
              <a:t> 95 165</a:t>
            </a:r>
          </a:p>
          <a:p>
            <a:pPr lvl="1"/>
            <a:r>
              <a:rPr lang="en-US" dirty="0" smtClean="0"/>
              <a:t>Drawing Method: Licorice</a:t>
            </a:r>
          </a:p>
          <a:p>
            <a:pPr lvl="1"/>
            <a:r>
              <a:rPr lang="en-US" dirty="0" smtClean="0"/>
              <a:t>Coloring Method: Element</a:t>
            </a:r>
          </a:p>
          <a:p>
            <a:r>
              <a:rPr lang="en-US" dirty="0" smtClean="0"/>
              <a:t>Orient and zoom so that His 95 and </a:t>
            </a:r>
            <a:r>
              <a:rPr lang="en-US" dirty="0" err="1" smtClean="0"/>
              <a:t>Glu</a:t>
            </a:r>
            <a:r>
              <a:rPr lang="en-US" dirty="0" smtClean="0"/>
              <a:t> 165 are large and central, with their relationship to the TIM barrel clear.</a:t>
            </a:r>
          </a:p>
          <a:p>
            <a:r>
              <a:rPr lang="en-US" dirty="0" smtClean="0"/>
              <a:t>Delete the representation for loop 166-176.  We do not need it now.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74284" cy="1450757"/>
          </a:xfrm>
        </p:spPr>
        <p:txBody>
          <a:bodyPr/>
          <a:lstStyle/>
          <a:p>
            <a:pPr algn="ctr"/>
            <a:r>
              <a:rPr lang="en-US" dirty="0" smtClean="0"/>
              <a:t>Show key interatomic distances (angles 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4460" y="1948073"/>
            <a:ext cx="10515600" cy="4909927"/>
          </a:xfrm>
        </p:spPr>
        <p:txBody>
          <a:bodyPr>
            <a:normAutofit/>
          </a:bodyPr>
          <a:lstStyle/>
          <a:p>
            <a:r>
              <a:rPr lang="en-US" dirty="0"/>
              <a:t>Choose </a:t>
            </a:r>
            <a:r>
              <a:rPr lang="en-US" dirty="0" err="1"/>
              <a:t>Main:Mouse:Label:Bonds</a:t>
            </a:r>
            <a:endParaRPr lang="en-US" dirty="0"/>
          </a:p>
          <a:p>
            <a:r>
              <a:rPr lang="en-US" dirty="0"/>
              <a:t>Click atom His 95 </a:t>
            </a:r>
            <a:r>
              <a:rPr lang="en-US" dirty="0" smtClean="0"/>
              <a:t>H bonded to the </a:t>
            </a:r>
            <a:r>
              <a:rPr lang="en-US" dirty="0"/>
              <a:t>ring </a:t>
            </a:r>
            <a:r>
              <a:rPr lang="en-US" dirty="0" smtClean="0"/>
              <a:t>N and </a:t>
            </a:r>
            <a:r>
              <a:rPr lang="en-US" dirty="0"/>
              <a:t>the nearest </a:t>
            </a:r>
            <a:r>
              <a:rPr lang="en-US" dirty="0" err="1"/>
              <a:t>Glu</a:t>
            </a:r>
            <a:r>
              <a:rPr lang="en-US" dirty="0"/>
              <a:t> 165 carboxylic O.  The interatomic distance (Angstroms) and atom labels should appear.</a:t>
            </a:r>
          </a:p>
          <a:p>
            <a:r>
              <a:rPr lang="en-US" dirty="0"/>
              <a:t>Choose </a:t>
            </a:r>
            <a:r>
              <a:rPr lang="en-US" dirty="0" err="1"/>
              <a:t>Main:Graphics:Labels</a:t>
            </a:r>
            <a:r>
              <a:rPr lang="en-US" dirty="0"/>
              <a:t> and delete the atom labels from the window.  Those labels just distract; the image is better without them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Effective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585" y="2040955"/>
            <a:ext cx="10515600" cy="33701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You have now shown secondary structure (the TIM barrel) </a:t>
            </a:r>
            <a:r>
              <a:rPr lang="en-US" dirty="0" smtClean="0"/>
              <a:t>with </a:t>
            </a:r>
            <a:r>
              <a:rPr lang="en-US" dirty="0"/>
              <a:t>ribbons, key </a:t>
            </a:r>
            <a:r>
              <a:rPr lang="en-US" dirty="0" smtClean="0"/>
              <a:t>residues </a:t>
            </a:r>
            <a:r>
              <a:rPr lang="en-US" dirty="0" err="1" smtClean="0"/>
              <a:t>atomistically</a:t>
            </a:r>
            <a:r>
              <a:rPr lang="en-US" dirty="0" smtClean="0"/>
              <a:t>, </a:t>
            </a:r>
            <a:r>
              <a:rPr lang="en-US" dirty="0"/>
              <a:t>and an important geometric parameter quantitatively.  This layering of information at </a:t>
            </a:r>
            <a:r>
              <a:rPr lang="en-US" dirty="0" smtClean="0"/>
              <a:t>useful levels </a:t>
            </a:r>
            <a:r>
              <a:rPr lang="en-US" dirty="0"/>
              <a:t>of detail, using color wisely, is the key to making effective images.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6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Download </a:t>
            </a:r>
            <a:r>
              <a:rPr lang="en-US" dirty="0" err="1" smtClean="0">
                <a:solidFill>
                  <a:srgbClr val="7F7F7F"/>
                </a:solidFill>
              </a:rPr>
              <a:t>pdb</a:t>
            </a:r>
            <a:r>
              <a:rPr lang="en-US" dirty="0" smtClean="0">
                <a:solidFill>
                  <a:srgbClr val="7F7F7F"/>
                </a:solidFill>
              </a:rPr>
              <a:t> file (experimental structure of macromolecule)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VMD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Manipulating images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Creating an image to make a point: an example</a:t>
            </a:r>
          </a:p>
          <a:p>
            <a:r>
              <a:rPr lang="en-US" b="1" dirty="0" smtClean="0"/>
              <a:t>Saving as an image file for importing into another 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Tips for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effective images</a:t>
            </a:r>
          </a:p>
        </p:txBody>
      </p:sp>
    </p:spTree>
    <p:extLst>
      <p:ext uri="{BB962C8B-B14F-4D97-AF65-F5344CB8AC3E}">
        <p14:creationId xmlns:p14="http://schemas.microsoft.com/office/powerpoint/2010/main" val="282107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529" y="298479"/>
            <a:ext cx="10058400" cy="1450757"/>
          </a:xfrm>
        </p:spPr>
        <p:txBody>
          <a:bodyPr/>
          <a:lstStyle/>
          <a:p>
            <a:pPr algn="ctr"/>
            <a:r>
              <a:rPr lang="en-US" dirty="0" smtClean="0"/>
              <a:t>Improve the Image for Exporting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158" y="1857609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First, change the background to white.  Black is good for the monitor, but white is almost universally used for papers, reports, and presentations.  To do this:</a:t>
            </a:r>
          </a:p>
          <a:p>
            <a:pPr marL="687388" indent="-225425"/>
            <a:r>
              <a:rPr lang="en-US" dirty="0" smtClean="0"/>
              <a:t>Choose </a:t>
            </a:r>
            <a:r>
              <a:rPr lang="en-US" dirty="0" err="1" smtClean="0"/>
              <a:t>Main:Graphics:Colors</a:t>
            </a:r>
            <a:r>
              <a:rPr lang="en-US" dirty="0" smtClean="0"/>
              <a:t>.  Then in the new window choose </a:t>
            </a:r>
            <a:r>
              <a:rPr lang="en-US" dirty="0" err="1" smtClean="0"/>
              <a:t>Categories:Display</a:t>
            </a:r>
            <a:r>
              <a:rPr lang="en-US" dirty="0" smtClean="0"/>
              <a:t>, </a:t>
            </a:r>
            <a:r>
              <a:rPr lang="en-US" dirty="0" err="1" smtClean="0"/>
              <a:t>Names:Background</a:t>
            </a:r>
            <a:r>
              <a:rPr lang="en-US" dirty="0" smtClean="0"/>
              <a:t>, Colors: 8 white</a:t>
            </a:r>
          </a:p>
        </p:txBody>
      </p:sp>
    </p:spTree>
    <p:extLst>
      <p:ext uri="{BB962C8B-B14F-4D97-AF65-F5344CB8AC3E}">
        <p14:creationId xmlns:p14="http://schemas.microsoft.com/office/powerpoint/2010/main" val="335331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Improving Image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axes are still showing (depends how much you have zoomed), remove them: </a:t>
            </a:r>
            <a:r>
              <a:rPr lang="en-US" dirty="0" err="1" smtClean="0"/>
              <a:t>Main:Display:Axes:Off</a:t>
            </a:r>
            <a:endParaRPr lang="en-US" dirty="0" smtClean="0"/>
          </a:p>
          <a:p>
            <a:pPr marL="687388" indent="-225425"/>
            <a:r>
              <a:rPr lang="en-US" dirty="0" smtClean="0"/>
              <a:t>Unless </a:t>
            </a:r>
            <a:r>
              <a:rPr lang="en-US" dirty="0"/>
              <a:t>you really </a:t>
            </a:r>
            <a:r>
              <a:rPr lang="en-US" dirty="0" smtClean="0"/>
              <a:t>want to show how </a:t>
            </a:r>
            <a:r>
              <a:rPr lang="en-US" dirty="0"/>
              <a:t>much the original crystal structure has been rotated for this view, the axes are only a distraction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3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Improving Image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282" y="1845734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Notice that the interatomic distance is no longer visible (because it is white). </a:t>
            </a:r>
            <a:r>
              <a:rPr lang="en-US" dirty="0" smtClean="0"/>
              <a:t> To fix:</a:t>
            </a:r>
          </a:p>
          <a:p>
            <a:pPr marL="687388" indent="-225425"/>
            <a:r>
              <a:rPr lang="en-US" dirty="0" smtClean="0"/>
              <a:t> </a:t>
            </a:r>
            <a:r>
              <a:rPr lang="en-US" dirty="0"/>
              <a:t>In the Color Controls panel (</a:t>
            </a:r>
            <a:r>
              <a:rPr lang="en-US" dirty="0" err="1"/>
              <a:t>Main:Graphics:Colors</a:t>
            </a:r>
            <a:r>
              <a:rPr lang="en-US" dirty="0"/>
              <a:t>), choose </a:t>
            </a:r>
            <a:r>
              <a:rPr lang="en-US" dirty="0" err="1"/>
              <a:t>Categories:Labels</a:t>
            </a:r>
            <a:r>
              <a:rPr lang="en-US" dirty="0"/>
              <a:t>, </a:t>
            </a:r>
            <a:r>
              <a:rPr lang="en-US" dirty="0" err="1"/>
              <a:t>Names:Bonds</a:t>
            </a:r>
            <a:r>
              <a:rPr lang="en-US" dirty="0"/>
              <a:t>, Colors:16 black.  </a:t>
            </a:r>
            <a:endParaRPr lang="en-US" dirty="0" smtClean="0"/>
          </a:p>
          <a:p>
            <a:pPr marL="687388" indent="-225425"/>
            <a:r>
              <a:rPr lang="en-US" dirty="0"/>
              <a:t>T</a:t>
            </a:r>
            <a:r>
              <a:rPr lang="en-US" dirty="0" smtClean="0"/>
              <a:t>o adjust </a:t>
            </a:r>
            <a:r>
              <a:rPr lang="en-US" dirty="0"/>
              <a:t>size of </a:t>
            </a:r>
            <a:r>
              <a:rPr lang="en-US" dirty="0" smtClean="0"/>
              <a:t>distance </a:t>
            </a:r>
            <a:r>
              <a:rPr lang="en-US" dirty="0"/>
              <a:t>label, return to the </a:t>
            </a:r>
            <a:r>
              <a:rPr lang="en-US" dirty="0" err="1"/>
              <a:t>Graphics:Labels</a:t>
            </a:r>
            <a:r>
              <a:rPr lang="en-US" dirty="0"/>
              <a:t> window and choose Bonds in upper left, then Global Properties.  Change Text Size and Thickness.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5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52611"/>
            <a:ext cx="6906689" cy="4023360"/>
          </a:xfrm>
        </p:spPr>
        <p:txBody>
          <a:bodyPr>
            <a:normAutofit/>
          </a:bodyPr>
          <a:lstStyle/>
          <a:p>
            <a:r>
              <a:rPr lang="en-US" b="1" dirty="0" smtClean="0"/>
              <a:t>Download </a:t>
            </a:r>
            <a:r>
              <a:rPr lang="en-US" b="1" dirty="0" err="1" smtClean="0"/>
              <a:t>pdb</a:t>
            </a:r>
            <a:r>
              <a:rPr lang="en-US" b="1" dirty="0" smtClean="0"/>
              <a:t> file (experimental structure of macromolecule)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VMD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Manipulating images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Creating an image to make a point: an example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Saving as an image file for importing into another 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Tips for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effective images</a:t>
            </a:r>
          </a:p>
        </p:txBody>
      </p:sp>
    </p:spTree>
    <p:extLst>
      <p:ext uri="{BB962C8B-B14F-4D97-AF65-F5344CB8AC3E}">
        <p14:creationId xmlns:p14="http://schemas.microsoft.com/office/powerpoint/2010/main" val="411230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Improving </a:t>
            </a:r>
            <a:r>
              <a:rPr lang="en-US" dirty="0" smtClean="0"/>
              <a:t>Image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282" y="1857609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ncrease the resolution (otherwise edges will appear jagged when image is saved)</a:t>
            </a:r>
          </a:p>
          <a:p>
            <a:pPr marL="687388" indent="-225425"/>
            <a:r>
              <a:rPr lang="en-US" dirty="0" smtClean="0"/>
              <a:t>In </a:t>
            </a:r>
            <a:r>
              <a:rPr lang="en-US" dirty="0" err="1" smtClean="0"/>
              <a:t>Main:Graphics:Representations</a:t>
            </a:r>
            <a:r>
              <a:rPr lang="en-US" dirty="0" smtClean="0"/>
              <a:t>, click on the Licorice representation, and increase the Bond Resolution (as high as you can go and not create to large a file).</a:t>
            </a:r>
          </a:p>
          <a:p>
            <a:pPr marL="687388" indent="-225425"/>
            <a:r>
              <a:rPr lang="en-US" dirty="0" smtClean="0"/>
              <a:t>Next, click on the </a:t>
            </a:r>
            <a:r>
              <a:rPr lang="en-US" dirty="0" err="1" smtClean="0"/>
              <a:t>NewCartoon</a:t>
            </a:r>
            <a:r>
              <a:rPr lang="en-US" dirty="0" smtClean="0"/>
              <a:t> representation and increase the resolution as far as it will go.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46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Saving an Image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158" y="1857609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Now save the image:</a:t>
            </a:r>
          </a:p>
          <a:p>
            <a:pPr marL="687388" indent="-225425"/>
            <a:r>
              <a:rPr lang="en-US" dirty="0" smtClean="0"/>
              <a:t>Choose </a:t>
            </a:r>
            <a:r>
              <a:rPr lang="en-US" dirty="0" err="1" smtClean="0"/>
              <a:t>Main:File:Render</a:t>
            </a:r>
            <a:r>
              <a:rPr lang="en-US" dirty="0" smtClean="0"/>
              <a:t>.  Choose Browse to set location and name of file.  Then click Start Rendering.</a:t>
            </a:r>
          </a:p>
          <a:p>
            <a:pPr marL="687388" indent="-225425"/>
            <a:r>
              <a:rPr lang="en-US" dirty="0" smtClean="0"/>
              <a:t>Go to the image file’s location and click on the file.  It is not yet in a format you can important into a document.   You need to save it in another format.  Therefore:</a:t>
            </a:r>
          </a:p>
          <a:p>
            <a:pPr marL="687388" indent="-225425"/>
            <a:r>
              <a:rPr lang="en-US" dirty="0" smtClean="0"/>
              <a:t>Choose </a:t>
            </a:r>
            <a:r>
              <a:rPr lang="en-US" dirty="0" err="1" smtClean="0"/>
              <a:t>File:Export</a:t>
            </a:r>
            <a:r>
              <a:rPr lang="en-US" dirty="0" smtClean="0"/>
              <a:t>.  In window that pops up, choose format  (e.g. PNG or JPEG).  You will be able to import this into a document.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4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Use </a:t>
            </a:r>
            <a:r>
              <a:rPr lang="en-US" dirty="0" err="1" smtClean="0"/>
              <a:t>PyMOL</a:t>
            </a:r>
            <a:r>
              <a:rPr lang="en-US" smtClean="0"/>
              <a:t> for </a:t>
            </a:r>
            <a:r>
              <a:rPr lang="en-US" dirty="0" smtClean="0"/>
              <a:t>even better </a:t>
            </a:r>
            <a:r>
              <a:rPr lang="en-US" smtClean="0"/>
              <a:t>images </a:t>
            </a:r>
            <a:br>
              <a:rPr lang="en-US" smtClean="0"/>
            </a:br>
            <a:r>
              <a:rPr lang="en-US" smtClean="0"/>
              <a:t>for publications </a:t>
            </a:r>
            <a:r>
              <a:rPr lang="en-US" dirty="0" smtClean="0"/>
              <a:t>&amp;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158" y="1857610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err="1" smtClean="0"/>
              <a:t>PyMOL</a:t>
            </a:r>
            <a:endParaRPr lang="en-US" sz="2200" dirty="0"/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Less intuitive (uses scripts)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More flexibility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High resolution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Cumbersome for understanding research results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Great for publication-quality graphics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endParaRPr lang="en-US" sz="2200" dirty="0" smtClean="0"/>
          </a:p>
          <a:p>
            <a:pPr marL="1111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 smtClean="0"/>
              <a:t>VMD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More intuitive (point and click)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Less flexibility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Moderate resolution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Great for understanding research results</a:t>
            </a:r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OK for publication-quality graphics</a:t>
            </a:r>
            <a:endParaRPr lang="en-US" sz="2200" dirty="0"/>
          </a:p>
          <a:p>
            <a:pPr marL="687388" indent="-225425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Download </a:t>
            </a:r>
            <a:r>
              <a:rPr lang="en-US" dirty="0" err="1" smtClean="0">
                <a:solidFill>
                  <a:srgbClr val="7F7F7F"/>
                </a:solidFill>
              </a:rPr>
              <a:t>pdb</a:t>
            </a:r>
            <a:r>
              <a:rPr lang="en-US" dirty="0" smtClean="0">
                <a:solidFill>
                  <a:srgbClr val="7F7F7F"/>
                </a:solidFill>
              </a:rPr>
              <a:t> file (experimental structure of macromolecule)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VMD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Manipulating images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Creating an image to make a point: an example</a:t>
            </a:r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Saving as an image file for importing into another program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Tips for </a:t>
            </a:r>
            <a:r>
              <a:rPr lang="en-US" b="1" dirty="0">
                <a:solidFill>
                  <a:schemeClr val="tx1"/>
                </a:solidFill>
              </a:rPr>
              <a:t>making </a:t>
            </a:r>
            <a:r>
              <a:rPr lang="en-US" b="1" dirty="0" smtClean="0">
                <a:solidFill>
                  <a:schemeClr val="tx1"/>
                </a:solidFill>
              </a:rPr>
              <a:t>effective images</a:t>
            </a:r>
          </a:p>
        </p:txBody>
      </p:sp>
    </p:spTree>
    <p:extLst>
      <p:ext uri="{BB962C8B-B14F-4D97-AF65-F5344CB8AC3E}">
        <p14:creationId xmlns:p14="http://schemas.microsoft.com/office/powerpoint/2010/main" val="54415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Creating Effective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you begin, decide on the point you want to make with the image.</a:t>
            </a:r>
          </a:p>
          <a:p>
            <a:r>
              <a:rPr lang="en-US" dirty="0" smtClean="0"/>
              <a:t>Let the point guide your decisions about image composition.</a:t>
            </a:r>
          </a:p>
          <a:p>
            <a:r>
              <a:rPr lang="en-US" dirty="0" smtClean="0"/>
              <a:t>Consider your audience early on.  What do they need to know?</a:t>
            </a:r>
          </a:p>
          <a:p>
            <a:r>
              <a:rPr lang="en-US" dirty="0" smtClean="0"/>
              <a:t>Combine representations, carefully choosing the level of detail for each.</a:t>
            </a:r>
          </a:p>
          <a:p>
            <a:r>
              <a:rPr lang="en-US" dirty="0" smtClean="0"/>
              <a:t>Use color, and wisely.</a:t>
            </a:r>
          </a:p>
          <a:p>
            <a:r>
              <a:rPr lang="en-US" dirty="0" smtClean="0"/>
              <a:t>Eliminate unnecessary detail: less is often more.</a:t>
            </a:r>
          </a:p>
          <a:p>
            <a:r>
              <a:rPr lang="en-US" dirty="0" smtClean="0"/>
              <a:t>Every component of the image should have a purpose.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84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Thanks for your attention!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4864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Download </a:t>
            </a:r>
            <a:r>
              <a:rPr lang="en-US" dirty="0" err="1" smtClean="0"/>
              <a:t>pdb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334" y="1977040"/>
            <a:ext cx="90776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Go to: </a:t>
            </a:r>
            <a:r>
              <a:rPr lang="en-US" dirty="0">
                <a:hlinkClick r:id="rId2"/>
              </a:rPr>
              <a:t>http://www.rcsb.org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Search for macromolecule by name, </a:t>
            </a:r>
            <a:r>
              <a:rPr lang="en-US" dirty="0" err="1" smtClean="0"/>
              <a:t>pdb</a:t>
            </a:r>
            <a:r>
              <a:rPr lang="en-US" dirty="0" smtClean="0"/>
              <a:t> ID, …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Type “triose phosphate isomerase”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Click on structure 4ZVJ (human triose phosphate </a:t>
            </a:r>
            <a:r>
              <a:rPr lang="en-US" dirty="0" err="1" smtClean="0"/>
              <a:t>isomomerase</a:t>
            </a:r>
            <a:r>
              <a:rPr lang="en-US" dirty="0" smtClean="0"/>
              <a:t>)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Under Download Files, choose </a:t>
            </a:r>
            <a:r>
              <a:rPr lang="en-US" dirty="0" err="1" smtClean="0"/>
              <a:t>pdb</a:t>
            </a:r>
            <a:r>
              <a:rPr lang="en-US" dirty="0" smtClean="0"/>
              <a:t> format (NOT the .</a:t>
            </a:r>
            <a:r>
              <a:rPr lang="en-US" dirty="0" err="1" smtClean="0"/>
              <a:t>gz</a:t>
            </a:r>
            <a:r>
              <a:rPr lang="en-US" dirty="0" smtClean="0"/>
              <a:t> option)</a:t>
            </a:r>
          </a:p>
          <a:p>
            <a:pPr marL="804863" indent="-342900">
              <a:buSzPct val="60000"/>
              <a:buFont typeface="Courier New" charset="0"/>
              <a:buChar char="o"/>
            </a:pPr>
            <a:r>
              <a:rPr lang="en-US" dirty="0" smtClean="0"/>
              <a:t>Save to convenient location (e.g. create folder on desktop &amp; save there)</a:t>
            </a:r>
          </a:p>
        </p:txBody>
      </p:sp>
    </p:spTree>
    <p:extLst>
      <p:ext uri="{BB962C8B-B14F-4D97-AF65-F5344CB8AC3E}">
        <p14:creationId xmlns:p14="http://schemas.microsoft.com/office/powerpoint/2010/main" val="8440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381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Examine </a:t>
            </a:r>
            <a:r>
              <a:rPr lang="en-US" dirty="0" err="1" smtClean="0"/>
              <a:t>pdb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214" y="198891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Open file with text editor</a:t>
            </a:r>
          </a:p>
          <a:p>
            <a:pPr marL="0" indent="0">
              <a:buNone/>
            </a:pPr>
            <a:r>
              <a:rPr lang="en-US" dirty="0" smtClean="0"/>
              <a:t>Do NOT try to understand everything</a:t>
            </a:r>
          </a:p>
          <a:p>
            <a:pPr marL="0" indent="0">
              <a:buNone/>
            </a:pPr>
            <a:r>
              <a:rPr lang="en-US" dirty="0" smtClean="0"/>
              <a:t>Scan for particular information, e.g.:</a:t>
            </a:r>
          </a:p>
          <a:p>
            <a:pPr marL="579438" indent="-342900">
              <a:tabLst>
                <a:tab pos="5483225" algn="l"/>
              </a:tabLst>
            </a:pPr>
            <a:r>
              <a:rPr lang="en-US" dirty="0" smtClean="0"/>
              <a:t>Original paper</a:t>
            </a:r>
            <a:r>
              <a:rPr lang="en-US" dirty="0"/>
              <a:t>	Experimental </a:t>
            </a:r>
            <a:r>
              <a:rPr lang="en-US" dirty="0" smtClean="0"/>
              <a:t>conditions</a:t>
            </a:r>
          </a:p>
          <a:p>
            <a:pPr marL="579438" indent="-342900">
              <a:tabLst>
                <a:tab pos="5483225" algn="l"/>
              </a:tabLst>
            </a:pPr>
            <a:r>
              <a:rPr lang="en-US" dirty="0" smtClean="0"/>
              <a:t>Crystallization conditions: 277 K, 35% PEG etc</a:t>
            </a:r>
            <a:r>
              <a:rPr lang="en-US" dirty="0"/>
              <a:t>.	</a:t>
            </a:r>
            <a:r>
              <a:rPr lang="en-US" dirty="0" smtClean="0"/>
              <a:t>Missing </a:t>
            </a:r>
            <a:r>
              <a:rPr lang="en-US" dirty="0"/>
              <a:t>residues: </a:t>
            </a:r>
            <a:r>
              <a:rPr lang="en-US" dirty="0" err="1"/>
              <a:t>Gly</a:t>
            </a:r>
            <a:r>
              <a:rPr lang="en-US" dirty="0"/>
              <a:t> A -5, Asp A -4 etc</a:t>
            </a:r>
            <a:r>
              <a:rPr lang="en-US" dirty="0" smtClean="0"/>
              <a:t>.</a:t>
            </a:r>
          </a:p>
          <a:p>
            <a:pPr marL="579438" indent="-342900">
              <a:tabLst>
                <a:tab pos="5483225" algn="l"/>
              </a:tabLst>
            </a:pPr>
            <a:r>
              <a:rPr lang="en-US" dirty="0" smtClean="0"/>
              <a:t>Sequence [2 chains: A and B</a:t>
            </a:r>
            <a:r>
              <a:rPr lang="en-US" dirty="0"/>
              <a:t>]	List of helices and </a:t>
            </a:r>
            <a:r>
              <a:rPr lang="en-US" dirty="0" smtClean="0"/>
              <a:t>sheets</a:t>
            </a:r>
          </a:p>
          <a:p>
            <a:pPr marL="579438" indent="-342900">
              <a:tabLst>
                <a:tab pos="5483225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List of </a:t>
            </a:r>
            <a:r>
              <a:rPr lang="en-US" dirty="0" err="1" smtClean="0">
                <a:solidFill>
                  <a:srgbClr val="FF0000"/>
                </a:solidFill>
              </a:rPr>
              <a:t>x,y,z</a:t>
            </a:r>
            <a:r>
              <a:rPr lang="en-US" dirty="0" smtClean="0">
                <a:solidFill>
                  <a:srgbClr val="FF0000"/>
                </a:solidFill>
              </a:rPr>
              <a:t> coordinates	</a:t>
            </a:r>
            <a:r>
              <a:rPr lang="en-US" dirty="0"/>
              <a:t>Note: 2 Na</a:t>
            </a:r>
            <a:r>
              <a:rPr lang="en-US" baseline="30000" dirty="0"/>
              <a:t>+</a:t>
            </a:r>
            <a:r>
              <a:rPr lang="en-US" dirty="0"/>
              <a:t>, 2K</a:t>
            </a:r>
            <a:r>
              <a:rPr lang="en-US" baseline="30000" dirty="0"/>
              <a:t>+</a:t>
            </a:r>
            <a:r>
              <a:rPr lang="en-US" dirty="0"/>
              <a:t>, waters at end</a:t>
            </a:r>
          </a:p>
          <a:p>
            <a:pPr marL="687388" indent="-225425">
              <a:tabLst>
                <a:tab pos="5483225" algn="l"/>
              </a:tabLst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156" y="1857609"/>
            <a:ext cx="6906689" cy="40233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Download </a:t>
            </a:r>
            <a:r>
              <a:rPr lang="en-US" dirty="0" err="1" smtClean="0">
                <a:solidFill>
                  <a:srgbClr val="7F7F7F"/>
                </a:solidFill>
              </a:rPr>
              <a:t>pdb</a:t>
            </a:r>
            <a:r>
              <a:rPr lang="en-US" dirty="0" smtClean="0">
                <a:solidFill>
                  <a:srgbClr val="7F7F7F"/>
                </a:solidFill>
              </a:rPr>
              <a:t> file (experimental structure of macromolecule)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Intro to VMD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Manipulating images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Creating an image to make a point: an example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Saving as an image file for importing into another 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Tips for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effective images</a:t>
            </a:r>
          </a:p>
        </p:txBody>
      </p:sp>
    </p:spTree>
    <p:extLst>
      <p:ext uri="{BB962C8B-B14F-4D97-AF65-F5344CB8AC3E}">
        <p14:creationId xmlns:p14="http://schemas.microsoft.com/office/powerpoint/2010/main" val="263763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 to VMD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336" y="2015630"/>
            <a:ext cx="6488875" cy="3173887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Open VMD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 Panels appear:</a:t>
            </a:r>
          </a:p>
          <a:p>
            <a:pPr marL="804863" indent="-342900">
              <a:lnSpc>
                <a:spcPct val="100000"/>
              </a:lnSpc>
              <a:spcBef>
                <a:spcPts val="0"/>
              </a:spcBef>
              <a:buSzPct val="60000"/>
              <a:buFont typeface="Courier New" charset="0"/>
              <a:buChar char="o"/>
            </a:pPr>
            <a:r>
              <a:rPr lang="en-US" dirty="0" smtClean="0"/>
              <a:t>Main</a:t>
            </a:r>
          </a:p>
          <a:p>
            <a:pPr marL="804863" indent="-342900">
              <a:lnSpc>
                <a:spcPct val="100000"/>
              </a:lnSpc>
              <a:spcBef>
                <a:spcPts val="0"/>
              </a:spcBef>
              <a:buSzPct val="60000"/>
              <a:buFont typeface="Courier New" charset="0"/>
              <a:buChar char="o"/>
            </a:pPr>
            <a:r>
              <a:rPr lang="en-US" dirty="0" smtClean="0"/>
              <a:t>Display</a:t>
            </a:r>
          </a:p>
          <a:p>
            <a:pPr marL="804863" indent="-342900">
              <a:lnSpc>
                <a:spcPct val="100000"/>
              </a:lnSpc>
              <a:spcBef>
                <a:spcPts val="0"/>
              </a:spcBef>
              <a:buSzPct val="60000"/>
              <a:buFont typeface="Courier New" charset="0"/>
              <a:buChar char="o"/>
            </a:pPr>
            <a:r>
              <a:rPr lang="en-US" dirty="0" smtClean="0"/>
              <a:t>Command (for typing in commands by hand: ignore)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9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 </a:t>
            </a:r>
            <a:r>
              <a:rPr lang="en-US" dirty="0" err="1" smtClean="0"/>
              <a:t>pdb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8239"/>
            <a:ext cx="6087291" cy="40233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Main:File</a:t>
            </a:r>
            <a:r>
              <a:rPr lang="en-US" dirty="0" smtClean="0"/>
              <a:t>: choose New Molecule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 new window: click Browse and navigate to </a:t>
            </a:r>
            <a:r>
              <a:rPr lang="en-US" dirty="0" err="1" smtClean="0"/>
              <a:t>pdb</a:t>
            </a:r>
            <a:r>
              <a:rPr lang="en-US" dirty="0" smtClean="0"/>
              <a:t> file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Click Load: image appears.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Play with it using the mouse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Rotate, zoom in and out (may need to go choose </a:t>
            </a:r>
            <a:r>
              <a:rPr lang="en-US" dirty="0" err="1" smtClean="0"/>
              <a:t>Main:Mouse:Scale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8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156" y="1928861"/>
            <a:ext cx="7072943" cy="40233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Download </a:t>
            </a:r>
            <a:r>
              <a:rPr lang="en-US" dirty="0" err="1" smtClean="0">
                <a:solidFill>
                  <a:srgbClr val="7F7F7F"/>
                </a:solidFill>
              </a:rPr>
              <a:t>pdb</a:t>
            </a:r>
            <a:r>
              <a:rPr lang="en-US" dirty="0" smtClean="0">
                <a:solidFill>
                  <a:srgbClr val="7F7F7F"/>
                </a:solidFill>
              </a:rPr>
              <a:t> file (experimental structure of macromolecule)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VMD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Manipulating images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Creating an image to make a point: an example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Saving as an image file for importing into another 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Tips for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effective images</a:t>
            </a:r>
          </a:p>
        </p:txBody>
      </p:sp>
    </p:spTree>
    <p:extLst>
      <p:ext uri="{BB962C8B-B14F-4D97-AF65-F5344CB8AC3E}">
        <p14:creationId xmlns:p14="http://schemas.microsoft.com/office/powerpoint/2010/main" val="200108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Main:Graphics</a:t>
            </a:r>
            <a:r>
              <a:rPr lang="en-US" dirty="0" smtClean="0"/>
              <a:t>: choose Representations</a:t>
            </a:r>
          </a:p>
          <a:p>
            <a:r>
              <a:rPr lang="en-US" dirty="0" smtClean="0"/>
              <a:t>In new window: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lay with Drawing Method menu (New Ribbons, Cartoon, New Cartoon, Licorice …)</a:t>
            </a:r>
          </a:p>
          <a:p>
            <a:pPr lvl="1"/>
            <a:r>
              <a:rPr lang="en-US" dirty="0" smtClean="0"/>
              <a:t>Play with Coloring method (try Element, Chain, Secondary Structure …)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2848</TotalTime>
  <Words>1241</Words>
  <Application>Microsoft Macintosh PowerPoint</Application>
  <PresentationFormat>Widescreen</PresentationFormat>
  <Paragraphs>147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Calibri Light</vt:lpstr>
      <vt:lpstr>Courier New</vt:lpstr>
      <vt:lpstr>Symbol</vt:lpstr>
      <vt:lpstr>Retrospect</vt:lpstr>
      <vt:lpstr>Visualization with VMD</vt:lpstr>
      <vt:lpstr>Overview</vt:lpstr>
      <vt:lpstr>Download pdb file</vt:lpstr>
      <vt:lpstr>Examine pdb file</vt:lpstr>
      <vt:lpstr>PowerPoint Presentation</vt:lpstr>
      <vt:lpstr>Intro to VMD</vt:lpstr>
      <vt:lpstr>Import pdb file</vt:lpstr>
      <vt:lpstr>PowerPoint Presentation</vt:lpstr>
      <vt:lpstr>Representations</vt:lpstr>
      <vt:lpstr>Representations (2)</vt:lpstr>
      <vt:lpstr>Highlighting a structural element</vt:lpstr>
      <vt:lpstr>PowerPoint Presentation</vt:lpstr>
      <vt:lpstr>Creating an image to make a point: an example</vt:lpstr>
      <vt:lpstr>Show key interatomic distances (angles …)</vt:lpstr>
      <vt:lpstr>Effective image</vt:lpstr>
      <vt:lpstr>PowerPoint Presentation</vt:lpstr>
      <vt:lpstr>Improve the Image for Exporting</vt:lpstr>
      <vt:lpstr>Improving Image (2)</vt:lpstr>
      <vt:lpstr>Improving Image (3)</vt:lpstr>
      <vt:lpstr>Improving Image (4)</vt:lpstr>
      <vt:lpstr>Saving an Image File</vt:lpstr>
      <vt:lpstr>Use PyMOL for even better images  for publications &amp; reports</vt:lpstr>
      <vt:lpstr>PowerPoint Presentation</vt:lpstr>
      <vt:lpstr>Creating Effective Images</vt:lpstr>
      <vt:lpstr>Thanks for your attention! 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Molecular Modeling with CHARMM </dc:title>
  <dc:creator>David Chatfield</dc:creator>
  <cp:lastModifiedBy>David Chatfield</cp:lastModifiedBy>
  <cp:revision>280</cp:revision>
  <cp:lastPrinted>2017-04-06T01:46:41Z</cp:lastPrinted>
  <dcterms:created xsi:type="dcterms:W3CDTF">2017-01-26T17:33:50Z</dcterms:created>
  <dcterms:modified xsi:type="dcterms:W3CDTF">2017-04-11T21:16:09Z</dcterms:modified>
</cp:coreProperties>
</file>